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4"/>
  </p:notesMasterIdLst>
  <p:sldIdLst>
    <p:sldId id="282" r:id="rId2"/>
    <p:sldId id="257" r:id="rId3"/>
    <p:sldId id="306" r:id="rId4"/>
    <p:sldId id="283" r:id="rId5"/>
    <p:sldId id="331" r:id="rId6"/>
    <p:sldId id="284"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2" r:id="rId32"/>
    <p:sldId id="305"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6" d="100"/>
          <a:sy n="86" d="100"/>
        </p:scale>
        <p:origin x="9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E84FB-F3E9-440D-8A21-F042290E9EE6}" type="datetimeFigureOut">
              <a:rPr lang="tr-TR" smtClean="0"/>
              <a:t>25.12.2017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C51B9-4A3B-4EAC-AD50-8A5254DF4F45}" type="slidenum">
              <a:rPr lang="tr-TR" smtClean="0"/>
              <a:t>‹#›</a:t>
            </a:fld>
            <a:endParaRPr lang="tr-TR"/>
          </a:p>
        </p:txBody>
      </p:sp>
    </p:spTree>
    <p:extLst>
      <p:ext uri="{BB962C8B-B14F-4D97-AF65-F5344CB8AC3E}">
        <p14:creationId xmlns:p14="http://schemas.microsoft.com/office/powerpoint/2010/main"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6</a:t>
            </a:fld>
            <a:endParaRPr lang="tr-TR"/>
          </a:p>
        </p:txBody>
      </p:sp>
    </p:spTree>
    <p:extLst>
      <p:ext uri="{BB962C8B-B14F-4D97-AF65-F5344CB8AC3E}">
        <p14:creationId xmlns:p14="http://schemas.microsoft.com/office/powerpoint/2010/main"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7</a:t>
            </a:fld>
            <a:endParaRPr lang="tr-TR"/>
          </a:p>
        </p:txBody>
      </p:sp>
    </p:spTree>
    <p:extLst>
      <p:ext uri="{BB962C8B-B14F-4D97-AF65-F5344CB8AC3E}">
        <p14:creationId xmlns:p14="http://schemas.microsoft.com/office/powerpoint/2010/main" val="4289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8</a:t>
            </a:fld>
            <a:endParaRPr lang="tr-TR"/>
          </a:p>
        </p:txBody>
      </p:sp>
    </p:spTree>
    <p:extLst>
      <p:ext uri="{BB962C8B-B14F-4D97-AF65-F5344CB8AC3E}">
        <p14:creationId xmlns:p14="http://schemas.microsoft.com/office/powerpoint/2010/main" val="35847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25.12.2017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25.12.2017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25.12.2017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25.12.2017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25.12.2017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25.12.2017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25.12.2017</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25.12.2017</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25.12.2017</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25.12.2017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25.12.2017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25.12.2017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fontScale="90000"/>
          </a:bodyPr>
          <a:lstStyle/>
          <a:p>
            <a:pPr>
              <a:defRPr/>
            </a:pP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200" dirty="0" smtClean="0"/>
              <a:t>Samandağ İlçe</a:t>
            </a:r>
            <a:r>
              <a:rPr lang="tr-TR" sz="2200" dirty="0" smtClean="0"/>
              <a:t> </a:t>
            </a:r>
            <a:r>
              <a:rPr lang="tr-TR" sz="2200" dirty="0" smtClean="0"/>
              <a:t>Milli Eğitim Müdürlüğü</a:t>
            </a:r>
            <a:r>
              <a:rPr lang="tr-TR" sz="2200" dirty="0"/>
              <a:t/>
            </a:r>
            <a:br>
              <a:rPr lang="tr-TR" sz="2200" dirty="0"/>
            </a:br>
            <a:r>
              <a:rPr lang="tr-TR" sz="2200" dirty="0"/>
              <a:t>e</a:t>
            </a:r>
            <a:r>
              <a:rPr lang="tr-TR" sz="2200" dirty="0" smtClean="0"/>
              <a:t>-Müfredat</a:t>
            </a:r>
            <a:br>
              <a:rPr lang="tr-TR" sz="2200" dirty="0" smtClean="0"/>
            </a:br>
            <a:r>
              <a:rPr lang="tr-TR" sz="2200" dirty="0" smtClean="0"/>
              <a:t>Eğitim Kurumu İşlemleri</a:t>
            </a:r>
            <a:br>
              <a:rPr lang="tr-TR" sz="2200" dirty="0" smtClean="0"/>
            </a:br>
            <a:r>
              <a:rPr lang="tr-TR" sz="2800" dirty="0" smtClean="0"/>
              <a:t/>
            </a:r>
            <a:br>
              <a:rPr lang="tr-TR" sz="2800" dirty="0" smtClean="0"/>
            </a:br>
            <a:r>
              <a:rPr lang="tr-TR" sz="1600" b="1" dirty="0" smtClean="0"/>
              <a:t>2017-2018</a:t>
            </a:r>
            <a:endParaRPr lang="tr-TR" sz="1600" b="1" dirty="0"/>
          </a:p>
        </p:txBody>
      </p:sp>
    </p:spTree>
    <p:extLst>
      <p:ext uri="{BB962C8B-B14F-4D97-AF65-F5344CB8AC3E}">
        <p14:creationId xmlns:p14="http://schemas.microsoft.com/office/powerpoint/2010/main" val="681178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712968" cy="5544616"/>
          </a:xfrm>
        </p:spPr>
        <p:txBody>
          <a:bodyPr/>
          <a:lstStyle/>
          <a:p>
            <a:pPr marL="0" indent="0">
              <a:buNone/>
            </a:pPr>
            <a:r>
              <a:rPr lang="tr-TR" b="1" dirty="0" smtClean="0"/>
              <a:t>    </a:t>
            </a:r>
            <a:r>
              <a:rPr lang="tr-TR" b="1" dirty="0" smtClean="0">
                <a:solidFill>
                  <a:schemeClr val="tx2"/>
                </a:solidFill>
              </a:rPr>
              <a:t>Genel </a:t>
            </a:r>
            <a:r>
              <a:rPr lang="tr-TR" b="1" dirty="0">
                <a:solidFill>
                  <a:schemeClr val="tx2"/>
                </a:solidFill>
              </a:rPr>
              <a:t>Bilgiler </a:t>
            </a:r>
            <a:endParaRPr lang="tr-TR" dirty="0">
              <a:solidFill>
                <a:schemeClr val="tx2"/>
              </a:solidFill>
            </a:endParaRPr>
          </a:p>
          <a:p>
            <a:r>
              <a:rPr lang="tr-TR" dirty="0"/>
              <a:t>Millî Eğitim Bakanlığı, kendisine ait kurulları 25.08.2017 tarihli </a:t>
            </a:r>
            <a:r>
              <a:rPr lang="tr-TR" b="1" dirty="0"/>
              <a:t>“MEB Eğitim Kurulları ve Zümreleri Yönergesi” </a:t>
            </a:r>
            <a:r>
              <a:rPr lang="tr-TR" dirty="0"/>
              <a:t>hükümlerine göre oluşturmaktadır. </a:t>
            </a:r>
          </a:p>
          <a:p>
            <a:r>
              <a:rPr lang="tr-TR" b="1" dirty="0"/>
              <a:t>Madde 16 – </a:t>
            </a:r>
            <a:r>
              <a:rPr lang="tr-TR" dirty="0"/>
              <a:t>Bu yönerge ile Kasım 1999/2506 sayılı Tebliğler Dergisinde yayınlanan Millî Eğitim Bakanlığı Eğitim Bölgeleri ve Eğitim Kurulları Yönergesi yürürlükten kaldırılmıştır. </a:t>
            </a:r>
          </a:p>
        </p:txBody>
      </p:sp>
    </p:spTree>
    <p:extLst>
      <p:ext uri="{BB962C8B-B14F-4D97-AF65-F5344CB8AC3E}">
        <p14:creationId xmlns:p14="http://schemas.microsoft.com/office/powerpoint/2010/main" val="424099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lnSpcReduction="10000"/>
          </a:bodyPr>
          <a:lstStyle/>
          <a:p>
            <a:pPr marL="0" indent="0">
              <a:buNone/>
            </a:pPr>
            <a:r>
              <a:rPr lang="tr-TR" dirty="0"/>
              <a:t>Rehberlik ve Psikolojik Danışma Hizmetleri Yürütme Komisyonu için “MİLLÎ EĞİTİM BAKANLIĞI REHBERLİK VE PSİKOLOJİK DANIŞMA HİZMETLERİ YÖNETMELİĞİ” hükümleri uygulanır. </a:t>
            </a:r>
          </a:p>
          <a:p>
            <a:pPr marL="0" indent="0">
              <a:buNone/>
            </a:pPr>
            <a:r>
              <a:rPr lang="tr-TR" b="1" dirty="0"/>
              <a:t>Madde 45 - </a:t>
            </a:r>
            <a:r>
              <a:rPr lang="tr-TR" dirty="0"/>
              <a:t>Her eğitim-öğretim kurumunda rehberlik ve psikolojik danışma hizmetlerinin planlanması, eş güdümün ve kurum içindeki iş birliğinin sağlanması amacıyla rehberlik ve psikolojik danışma hizmetleri yürütme komisyonu oluşturulur. </a:t>
            </a:r>
          </a:p>
          <a:p>
            <a:pPr marL="0" indent="0">
              <a:buNone/>
            </a:pPr>
            <a:r>
              <a:rPr lang="tr-TR" dirty="0"/>
              <a:t>Bu komisyon, ders yılında birinci ve ikinci dönemin başladığı ilk ay ile ders yılının tamamlandığı son ay içerisinde olmak üzere, yılda en az üç defa toplanır. </a:t>
            </a:r>
          </a:p>
        </p:txBody>
      </p:sp>
    </p:spTree>
    <p:extLst>
      <p:ext uri="{BB962C8B-B14F-4D97-AF65-F5344CB8AC3E}">
        <p14:creationId xmlns:p14="http://schemas.microsoft.com/office/powerpoint/2010/main" val="305812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856984" cy="5688632"/>
          </a:xfrm>
        </p:spPr>
        <p:txBody>
          <a:bodyPr>
            <a:normAutofit fontScale="85000" lnSpcReduction="10000"/>
          </a:bodyPr>
          <a:lstStyle/>
          <a:p>
            <a:pPr marL="0" indent="0" algn="just">
              <a:buNone/>
            </a:pPr>
            <a:r>
              <a:rPr lang="tr-TR" dirty="0"/>
              <a:t>Ayrıca “MİLLÎ EĞİTİM BAKANLIĞI İLKÖĞRETİM VE ORTA ÖĞRETİM KURUMLARI SOSYAL ETKİNLİKLER YÖNETMELİĞİ” dikkate alınarak Sosyal Etkinlikler Kurulu oluşturulur. </a:t>
            </a:r>
          </a:p>
          <a:p>
            <a:pPr marL="0" indent="0" algn="just">
              <a:buNone/>
            </a:pPr>
            <a:r>
              <a:rPr lang="tr-TR" b="1" dirty="0"/>
              <a:t>Madde 8 - </a:t>
            </a:r>
            <a:r>
              <a:rPr lang="tr-TR"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val="61359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856984" cy="5616624"/>
          </a:xfrm>
        </p:spPr>
        <p:txBody>
          <a:bodyPr>
            <a:normAutofit fontScale="92500" lnSpcReduction="10000"/>
          </a:bodyPr>
          <a:lstStyle/>
          <a:p>
            <a:pPr marL="0" indent="0">
              <a:buNone/>
            </a:pPr>
            <a:r>
              <a:rPr lang="tr-TR" b="1" dirty="0"/>
              <a:t>Öğretmenler Kurulu </a:t>
            </a:r>
            <a:endParaRPr lang="tr-TR" dirty="0"/>
          </a:p>
          <a:p>
            <a:pPr marL="0" indent="0">
              <a:buNone/>
            </a:pPr>
            <a:r>
              <a:rPr lang="tr-TR" b="1" dirty="0"/>
              <a:t>Madde 9 – </a:t>
            </a:r>
            <a:r>
              <a:rPr lang="tr-TR" dirty="0"/>
              <a:t>(1) Öğretmenler kurulu, eğitim kurumu müdürünün başkanlığında, müdür başyardımcısı, müdür yardımcıları, öğretmenler, uzman ve eğitici personelden oluşur.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Eylül ayının ilk 3 iş günü içinde, </a:t>
            </a:r>
          </a:p>
          <a:p>
            <a:pPr marL="0" indent="0">
              <a:buNone/>
            </a:pPr>
            <a:r>
              <a:rPr lang="tr-TR" b="1" dirty="0"/>
              <a:t>2. </a:t>
            </a:r>
            <a:r>
              <a:rPr lang="tr-TR" dirty="0"/>
              <a:t>İkinci dönemin ilk haftasında ilk 2 iş günü içinde, </a:t>
            </a:r>
          </a:p>
          <a:p>
            <a:pPr marL="0" indent="0">
              <a:buNone/>
            </a:pPr>
            <a:r>
              <a:rPr lang="tr-TR" b="1" dirty="0"/>
              <a:t>3. </a:t>
            </a:r>
            <a:r>
              <a:rPr lang="tr-TR" dirty="0"/>
              <a:t>Ders yılı bitimini takip eden haftanın ilk 2 iş günü içinde. </a:t>
            </a:r>
          </a:p>
          <a:p>
            <a:pPr marL="0" indent="0">
              <a:buNone/>
            </a:pPr>
            <a:endParaRPr lang="tr-TR" dirty="0"/>
          </a:p>
        </p:txBody>
      </p:sp>
    </p:spTree>
    <p:extLst>
      <p:ext uri="{BB962C8B-B14F-4D97-AF65-F5344CB8AC3E}">
        <p14:creationId xmlns:p14="http://schemas.microsoft.com/office/powerpoint/2010/main" val="198218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20000"/>
          </a:bodyPr>
          <a:lstStyle/>
          <a:p>
            <a:pPr marL="0" indent="0" algn="ctr">
              <a:buNone/>
            </a:pPr>
            <a:r>
              <a:rPr lang="tr-TR" b="1" dirty="0">
                <a:solidFill>
                  <a:schemeClr val="tx2"/>
                </a:solidFill>
              </a:rPr>
              <a:t>Öğretmenler Kurulu Toplantılarında Dikkat Edilecek Hususlar </a:t>
            </a:r>
            <a:endParaRPr lang="tr-TR" dirty="0">
              <a:solidFill>
                <a:schemeClr val="tx2"/>
              </a:solidFill>
            </a:endParaRPr>
          </a:p>
          <a:p>
            <a:pPr marL="0" indent="0">
              <a:buNone/>
            </a:pPr>
            <a:r>
              <a:rPr lang="tr-TR" b="1" dirty="0"/>
              <a:t>1. Kurulun başkanı eğitim kurumu müdürüdür. </a:t>
            </a:r>
            <a:endParaRPr lang="tr-TR" dirty="0"/>
          </a:p>
          <a:p>
            <a:endParaRPr lang="tr-TR" dirty="0"/>
          </a:p>
          <a:p>
            <a:pPr marL="0" indent="0">
              <a:buNone/>
            </a:pPr>
            <a:r>
              <a:rPr lang="tr-TR" b="1" dirty="0"/>
              <a:t>2. Toplantı en az 5 gün öncesinden katılımcılarına sistem üzerinden duyurulur. </a:t>
            </a:r>
            <a:endParaRPr lang="tr-TR" dirty="0"/>
          </a:p>
          <a:p>
            <a:endParaRPr lang="tr-TR" dirty="0"/>
          </a:p>
          <a:p>
            <a:pPr marL="0" indent="0">
              <a:buNone/>
            </a:pPr>
            <a:r>
              <a:rPr lang="tr-TR" b="1" dirty="0"/>
              <a:t>3. Gündemin bir örneği ayrıca öğretmenler odasına asılır. </a:t>
            </a:r>
            <a:endParaRPr lang="tr-TR" dirty="0"/>
          </a:p>
          <a:p>
            <a:endParaRPr lang="tr-TR" dirty="0"/>
          </a:p>
          <a:p>
            <a:pPr marL="0" indent="0">
              <a:buNone/>
            </a:pPr>
            <a:r>
              <a:rPr lang="tr-TR" b="1" dirty="0"/>
              <a:t>4. Kararlar oy çokluğu ile (%51 ve üzeri) alınır. Eşitlik halinde zümre başkanının katıldığı görüş kabul edilir. </a:t>
            </a:r>
            <a:endParaRPr lang="tr-TR" b="1" dirty="0" smtClean="0"/>
          </a:p>
          <a:p>
            <a:endParaRPr lang="tr-TR" dirty="0"/>
          </a:p>
          <a:p>
            <a:pPr marL="0" indent="0">
              <a:buNone/>
            </a:pPr>
            <a:r>
              <a:rPr lang="tr-TR" b="1" dirty="0"/>
              <a:t>5. Kurul kararları Eğitim Kurumu Müdürünün onayından sonra işleme girer. </a:t>
            </a:r>
            <a:endParaRPr lang="tr-TR" dirty="0"/>
          </a:p>
          <a:p>
            <a:endParaRPr lang="tr-TR" dirty="0"/>
          </a:p>
          <a:p>
            <a:pPr marL="0" indent="0">
              <a:buNone/>
            </a:pPr>
            <a:endParaRPr lang="tr-TR" dirty="0"/>
          </a:p>
        </p:txBody>
      </p:sp>
    </p:spTree>
    <p:extLst>
      <p:ext uri="{BB962C8B-B14F-4D97-AF65-F5344CB8AC3E}">
        <p14:creationId xmlns:p14="http://schemas.microsoft.com/office/powerpoint/2010/main" val="353082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10000"/>
          </a:bodyPr>
          <a:lstStyle/>
          <a:p>
            <a:pPr marL="0" indent="0" algn="ctr">
              <a:buNone/>
            </a:pPr>
            <a:r>
              <a:rPr lang="tr-TR" b="1" dirty="0">
                <a:solidFill>
                  <a:schemeClr val="tx2"/>
                </a:solidFill>
              </a:rPr>
              <a:t>Sınıf/Şube Öğretmenler Kurulu </a:t>
            </a:r>
            <a:endParaRPr lang="tr-TR" b="1" dirty="0" smtClean="0">
              <a:solidFill>
                <a:schemeClr val="tx2"/>
              </a:solidFill>
            </a:endParaRPr>
          </a:p>
          <a:p>
            <a:pPr marL="0" indent="0" algn="ctr">
              <a:buNone/>
            </a:pPr>
            <a:endParaRPr lang="tr-TR" dirty="0">
              <a:solidFill>
                <a:schemeClr val="tx2"/>
              </a:solidFill>
            </a:endParaRPr>
          </a:p>
          <a:p>
            <a:pPr marL="0" indent="0" algn="just">
              <a:buNone/>
            </a:pPr>
            <a:r>
              <a:rPr lang="tr-TR" b="1" dirty="0"/>
              <a:t>Madde 10 – </a:t>
            </a:r>
            <a:r>
              <a:rPr lang="tr-TR" dirty="0"/>
              <a:t>(1) Sınıf/şube öğretmenler kurulunun oluşumu; sınıf öğretmenler kurulu aynı sınıf seviyesinde, şube öğretmenler kurulu ise aynı şubede ders okutan öğretmenler ile rehberlik öğretmenlerinden oluşur. Ancak, okul öncesi eğitim kurumları ile ilkokullarda sınıf/şube öğretmenler kurulu oluşturulmaz. </a:t>
            </a:r>
            <a:endParaRPr lang="tr-TR" dirty="0" smtClean="0"/>
          </a:p>
          <a:p>
            <a:pPr marL="0" indent="0">
              <a:buNone/>
            </a:pPr>
            <a:r>
              <a:rPr lang="tr-TR" b="1" dirty="0"/>
              <a:t>Toplantı Tarihleri </a:t>
            </a:r>
            <a:endParaRPr lang="tr-TR" dirty="0"/>
          </a:p>
          <a:p>
            <a:pPr marL="0" indent="0">
              <a:buNone/>
            </a:pPr>
            <a:r>
              <a:rPr lang="tr-TR" b="1" dirty="0"/>
              <a:t>1. </a:t>
            </a:r>
            <a:r>
              <a:rPr lang="tr-TR" dirty="0"/>
              <a:t>Ortaokul ve imam hatip ortaokullarında; Ekim, Şubat ve Haziran ayları içinde, </a:t>
            </a:r>
          </a:p>
          <a:p>
            <a:pPr marL="0" indent="0">
              <a:buNone/>
            </a:pPr>
            <a:r>
              <a:rPr lang="tr-TR" b="1" dirty="0"/>
              <a:t>2. </a:t>
            </a:r>
            <a:r>
              <a:rPr lang="tr-TR" dirty="0"/>
              <a:t>Ortaöğretim kurumlarında; Kasım ve Nisan ayları içerisinde </a:t>
            </a:r>
          </a:p>
          <a:p>
            <a:pPr marL="0" indent="0" algn="just">
              <a:buNone/>
            </a:pPr>
            <a:endParaRPr lang="tr-TR" dirty="0"/>
          </a:p>
        </p:txBody>
      </p:sp>
    </p:spTree>
    <p:extLst>
      <p:ext uri="{BB962C8B-B14F-4D97-AF65-F5344CB8AC3E}">
        <p14:creationId xmlns:p14="http://schemas.microsoft.com/office/powerpoint/2010/main" val="417268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784976" cy="5688632"/>
          </a:xfrm>
        </p:spPr>
        <p:txBody>
          <a:bodyPr>
            <a:normAutofit fontScale="70000" lnSpcReduction="20000"/>
          </a:bodyPr>
          <a:lstStyle/>
          <a:p>
            <a:pPr marL="0" indent="0" algn="ctr">
              <a:buNone/>
            </a:pPr>
            <a:r>
              <a:rPr lang="tr-TR" sz="3900" b="1" dirty="0">
                <a:solidFill>
                  <a:schemeClr val="tx2"/>
                </a:solidFill>
              </a:rPr>
              <a:t>Sınıf/Şube Öğretmenler Kurulu Toplantılarında Dikkat Edilecek Hususlar </a:t>
            </a:r>
            <a:endParaRPr lang="tr-TR" sz="3900" b="1" dirty="0" smtClean="0">
              <a:solidFill>
                <a:schemeClr val="tx2"/>
              </a:solidFill>
            </a:endParaRPr>
          </a:p>
          <a:p>
            <a:pPr marL="0" indent="0" algn="ctr">
              <a:buNone/>
            </a:pPr>
            <a:endParaRPr lang="tr-TR" dirty="0">
              <a:solidFill>
                <a:schemeClr val="tx2"/>
              </a:solidFill>
            </a:endParaRPr>
          </a:p>
          <a:p>
            <a:pPr marL="0" indent="0">
              <a:buNone/>
            </a:pPr>
            <a:r>
              <a:rPr lang="tr-TR" sz="3600" b="1" dirty="0" smtClean="0"/>
              <a:t>1. Kurulun </a:t>
            </a:r>
            <a:r>
              <a:rPr lang="tr-TR" sz="3600" b="1" dirty="0"/>
              <a:t>başkanı eğitim kurumu müdürü ya da görevlendireceği müdür yardımcısıdır</a:t>
            </a:r>
            <a:r>
              <a:rPr lang="tr-TR" sz="3600" b="1" dirty="0" smtClean="0"/>
              <a:t>.</a:t>
            </a:r>
            <a:endParaRPr lang="tr-TR" sz="3600" b="1" dirty="0"/>
          </a:p>
          <a:p>
            <a:pPr marL="0" indent="0">
              <a:buNone/>
            </a:pPr>
            <a:r>
              <a:rPr lang="tr-TR" sz="3600" b="1" dirty="0"/>
              <a:t>2. Okul öncesi eğitim kurumları ile ilkokullarda sınıf/şube öğretmenler kurulu oluşturulmaz </a:t>
            </a:r>
          </a:p>
          <a:p>
            <a:pPr marL="0" indent="0">
              <a:buNone/>
            </a:pPr>
            <a:r>
              <a:rPr lang="tr-TR" sz="3600" b="1" dirty="0"/>
              <a:t>3. Toplantı en az 5 gün öncesinden katılımcılarına sistem üzerinden duyurulur. </a:t>
            </a:r>
          </a:p>
          <a:p>
            <a:pPr marL="0" indent="0">
              <a:buNone/>
            </a:pPr>
            <a:r>
              <a:rPr lang="tr-TR" sz="3600" b="1" dirty="0"/>
              <a:t>4. Kararlar oy çokluğu ile (%51 ve üzeri) alınır. Eşitlik halinde zümre başkanının katıldığı görüş kabul edilir</a:t>
            </a:r>
            <a:r>
              <a:rPr lang="tr-TR" sz="3600" b="1" dirty="0" smtClean="0"/>
              <a:t>.</a:t>
            </a:r>
          </a:p>
          <a:p>
            <a:pPr marL="0" indent="0">
              <a:buNone/>
            </a:pPr>
            <a:r>
              <a:rPr lang="tr-TR" sz="3600" b="1" dirty="0" smtClean="0"/>
              <a:t>5</a:t>
            </a:r>
            <a:r>
              <a:rPr lang="tr-TR" sz="3600" b="1" dirty="0"/>
              <a:t>. Kurulun sekretarya işleri kurul başkanı tarafından yürütülür. </a:t>
            </a:r>
          </a:p>
          <a:p>
            <a:pPr marL="0" indent="0">
              <a:buNone/>
            </a:pPr>
            <a:r>
              <a:rPr lang="tr-TR" sz="3600" b="1" dirty="0" smtClean="0"/>
              <a:t>6</a:t>
            </a:r>
            <a:r>
              <a:rPr lang="tr-TR" sz="3600" b="1" dirty="0"/>
              <a:t>. Kurul eğitim kurumu müdürünün onayından sonra işleme girer.</a:t>
            </a:r>
            <a:r>
              <a:rPr lang="tr-TR" b="1" dirty="0"/>
              <a:t> </a:t>
            </a:r>
            <a:endParaRPr lang="tr-TR" dirty="0"/>
          </a:p>
          <a:p>
            <a:pPr marL="0" indent="0">
              <a:buNone/>
            </a:pPr>
            <a:r>
              <a:rPr lang="tr-TR" b="1" dirty="0" smtClean="0"/>
              <a:t> </a:t>
            </a:r>
            <a:endParaRPr lang="tr-TR" dirty="0"/>
          </a:p>
          <a:p>
            <a:pPr marL="0" indent="0">
              <a:buNone/>
            </a:pPr>
            <a:endParaRPr lang="tr-TR" dirty="0"/>
          </a:p>
        </p:txBody>
      </p:sp>
    </p:spTree>
    <p:extLst>
      <p:ext uri="{BB962C8B-B14F-4D97-AF65-F5344CB8AC3E}">
        <p14:creationId xmlns:p14="http://schemas.microsoft.com/office/powerpoint/2010/main" val="19997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640960" cy="5544616"/>
          </a:xfrm>
        </p:spPr>
        <p:txBody>
          <a:bodyPr>
            <a:normAutofit fontScale="92500" lnSpcReduction="20000"/>
          </a:bodyPr>
          <a:lstStyle/>
          <a:p>
            <a:pPr marL="0" indent="0" algn="ctr">
              <a:buNone/>
            </a:pPr>
            <a:r>
              <a:rPr lang="tr-TR" b="1" dirty="0">
                <a:solidFill>
                  <a:schemeClr val="tx2"/>
                </a:solidFill>
              </a:rPr>
              <a:t>Eğitim Kurumu Sınıf/Alan Zümre Başkanları Kurulu </a:t>
            </a:r>
            <a:endParaRPr lang="tr-TR" dirty="0">
              <a:solidFill>
                <a:schemeClr val="tx2"/>
              </a:solidFill>
            </a:endParaRPr>
          </a:p>
          <a:p>
            <a:pPr marL="0" indent="0">
              <a:buNone/>
            </a:pPr>
            <a:r>
              <a:rPr lang="tr-TR" b="1" dirty="0"/>
              <a:t>Madde 13 – </a:t>
            </a:r>
            <a:r>
              <a:rPr lang="tr-TR" dirty="0"/>
              <a:t>(1) Eğitim kurumu sınıf/alan zümre başkanları kurulu, sınıf/alan zümre başkanlarından oluşur. Kurul ilk toplantısında o eğitim öğretim yılı için kendi aralarından birini başkan seçer.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Ders yılı başlamadan önce, </a:t>
            </a:r>
          </a:p>
          <a:p>
            <a:pPr marL="0" indent="0">
              <a:buNone/>
            </a:pPr>
            <a:r>
              <a:rPr lang="tr-TR" b="1" dirty="0"/>
              <a:t>2. </a:t>
            </a:r>
            <a:r>
              <a:rPr lang="tr-TR" dirty="0"/>
              <a:t>İkinci dönem başında, </a:t>
            </a:r>
          </a:p>
          <a:p>
            <a:pPr marL="0" indent="0">
              <a:buNone/>
            </a:pPr>
            <a:r>
              <a:rPr lang="tr-TR" b="1" dirty="0"/>
              <a:t>3. </a:t>
            </a:r>
            <a:r>
              <a:rPr lang="tr-TR" dirty="0"/>
              <a:t>Ders yılı sonunda, </a:t>
            </a:r>
          </a:p>
          <a:p>
            <a:pPr marL="0" indent="0">
              <a:buNone/>
            </a:pPr>
            <a:r>
              <a:rPr lang="tr-TR" b="1" dirty="0"/>
              <a:t>4. </a:t>
            </a:r>
            <a:r>
              <a:rPr lang="tr-TR" dirty="0"/>
              <a:t>İhtiyaç duyulması halinde eğitim kurumu müdürü/kurul başkanının çağrısı veya üyelerin salt çoğunluğunun yazılı talebi üzerine. </a:t>
            </a:r>
          </a:p>
          <a:p>
            <a:pPr marL="0" indent="0">
              <a:buNone/>
            </a:pPr>
            <a:endParaRPr lang="tr-TR" dirty="0"/>
          </a:p>
        </p:txBody>
      </p:sp>
    </p:spTree>
    <p:extLst>
      <p:ext uri="{BB962C8B-B14F-4D97-AF65-F5344CB8AC3E}">
        <p14:creationId xmlns:p14="http://schemas.microsoft.com/office/powerpoint/2010/main" val="115173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661648" cy="5616624"/>
          </a:xfrm>
        </p:spPr>
        <p:txBody>
          <a:bodyPr>
            <a:normAutofit fontScale="77500" lnSpcReduction="20000"/>
          </a:bodyPr>
          <a:lstStyle/>
          <a:p>
            <a:pPr marL="0" indent="0" algn="ctr">
              <a:buNone/>
            </a:pPr>
            <a:r>
              <a:rPr lang="tr-TR" b="1" dirty="0">
                <a:solidFill>
                  <a:schemeClr val="tx2"/>
                </a:solidFill>
              </a:rPr>
              <a:t>Eğitim Kurumu Sınıf/Alan Zümre Başkanları Kurulu Toplantılarında Dikkat Edilecek Hususlar </a:t>
            </a:r>
            <a:endParaRPr lang="tr-TR" dirty="0">
              <a:solidFill>
                <a:schemeClr val="tx2"/>
              </a:solidFill>
            </a:endParaRPr>
          </a:p>
          <a:p>
            <a:pPr marL="0" indent="0">
              <a:buNone/>
            </a:pPr>
            <a:endParaRPr lang="tr-TR" b="1" dirty="0" smtClean="0"/>
          </a:p>
          <a:p>
            <a:pPr marL="0" indent="0">
              <a:buNone/>
            </a:pPr>
            <a:r>
              <a:rPr lang="tr-TR" b="1" dirty="0" smtClean="0"/>
              <a:t>1</a:t>
            </a:r>
            <a:r>
              <a:rPr lang="tr-TR" b="1" dirty="0"/>
              <a:t>. Kurulun başkanı ilk toplantıda kendi aralarından oylama ile seçilir. </a:t>
            </a:r>
            <a:endParaRPr lang="tr-TR" dirty="0"/>
          </a:p>
          <a:p>
            <a:endParaRPr lang="tr-TR" dirty="0"/>
          </a:p>
          <a:p>
            <a:pPr marL="0" indent="0">
              <a:buNone/>
            </a:pPr>
            <a:r>
              <a:rPr lang="tr-TR" b="1" dirty="0"/>
              <a:t>2. Zorunlu bir durum olmadığı sürece eğitim ve öğretim yılı içerisinde kurulun başkanı değiştirilmez. </a:t>
            </a:r>
            <a:endParaRPr lang="tr-TR" dirty="0"/>
          </a:p>
          <a:p>
            <a:endParaRPr lang="tr-TR" dirty="0"/>
          </a:p>
          <a:p>
            <a:pPr marL="0" indent="0">
              <a:buNone/>
            </a:pPr>
            <a:r>
              <a:rPr lang="tr-TR" b="1" dirty="0"/>
              <a:t>3. Toplantı en az 5 gün öncesinden katılımcılarına sistem üzerinden duyurulur. </a:t>
            </a:r>
            <a:endParaRPr lang="tr-TR" dirty="0"/>
          </a:p>
          <a:p>
            <a:endParaRPr lang="tr-TR" dirty="0"/>
          </a:p>
          <a:p>
            <a:pPr marL="0" indent="0">
              <a:buNone/>
            </a:pPr>
            <a:r>
              <a:rPr lang="tr-TR" b="1" dirty="0"/>
              <a:t>4. Kurulun sekretarya işleri kurul başkanı tarafından yürütülür. </a:t>
            </a:r>
            <a:endParaRPr lang="tr-TR" dirty="0"/>
          </a:p>
          <a:p>
            <a:endParaRPr lang="tr-TR" dirty="0"/>
          </a:p>
          <a:p>
            <a:pPr marL="0" indent="0">
              <a:buNone/>
            </a:pPr>
            <a:r>
              <a:rPr lang="tr-TR" b="1" dirty="0"/>
              <a:t>5. Kurul başkanının onayından sonra işleme girer. </a:t>
            </a:r>
            <a:endParaRPr lang="tr-TR" dirty="0"/>
          </a:p>
          <a:p>
            <a:endParaRPr lang="tr-TR" dirty="0"/>
          </a:p>
        </p:txBody>
      </p:sp>
    </p:spTree>
    <p:extLst>
      <p:ext uri="{BB962C8B-B14F-4D97-AF65-F5344CB8AC3E}">
        <p14:creationId xmlns:p14="http://schemas.microsoft.com/office/powerpoint/2010/main" val="79238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lnSpcReduction="20000"/>
          </a:bodyPr>
          <a:lstStyle/>
          <a:p>
            <a:pPr marL="0" indent="0" algn="ctr">
              <a:buNone/>
            </a:pPr>
            <a:r>
              <a:rPr lang="tr-TR" b="1" dirty="0">
                <a:solidFill>
                  <a:schemeClr val="tx2"/>
                </a:solidFill>
              </a:rPr>
              <a:t>Eğitim Kurumu Sınıf/Alan Zümreleri </a:t>
            </a:r>
            <a:endParaRPr lang="tr-TR" dirty="0">
              <a:solidFill>
                <a:schemeClr val="tx2"/>
              </a:solidFill>
            </a:endParaRPr>
          </a:p>
          <a:p>
            <a:pPr marL="0" indent="0">
              <a:buNone/>
            </a:pPr>
            <a:r>
              <a:rPr lang="tr-TR" b="1" dirty="0"/>
              <a:t>Madde 12 – </a:t>
            </a:r>
            <a:r>
              <a:rPr lang="tr-TR" dirty="0"/>
              <a:t>(1) Eğitim kurumu sınıf/alan zümreleri; eğitim kurumunda aynı sınıfı okutan veya alanı aynı olan öğretmenlerden oluşur.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Öğretmenler kurulu toplantılarını takip eden 2 iş günü içinde, </a:t>
            </a:r>
          </a:p>
          <a:p>
            <a:pPr marL="0" indent="0">
              <a:buNone/>
            </a:pPr>
            <a:r>
              <a:rPr lang="tr-TR" b="1" dirty="0"/>
              <a:t>2. </a:t>
            </a:r>
            <a:r>
              <a:rPr lang="tr-TR" dirty="0"/>
              <a:t>Ortaöğretim kurumlarında aylık toplantılar Ekim, Kasım, Aralık, Mart ve Nisan ayları içerisinde, </a:t>
            </a:r>
          </a:p>
          <a:p>
            <a:pPr marL="0" indent="0">
              <a:buNone/>
            </a:pPr>
            <a:r>
              <a:rPr lang="tr-TR" b="1" dirty="0"/>
              <a:t>3. </a:t>
            </a:r>
            <a:r>
              <a:rPr lang="tr-TR" dirty="0"/>
              <a:t>Meslekî ve teknik Anadolu liselerinde alan zümre öğretmenleri, Mayıs ayının son haftasında bir iş gününde. </a:t>
            </a:r>
          </a:p>
          <a:p>
            <a:endParaRPr lang="tr-TR" dirty="0"/>
          </a:p>
          <a:p>
            <a:pPr marL="0" indent="0">
              <a:buNone/>
            </a:pPr>
            <a:endParaRPr lang="tr-TR" dirty="0"/>
          </a:p>
        </p:txBody>
      </p:sp>
    </p:spTree>
    <p:extLst>
      <p:ext uri="{BB962C8B-B14F-4D97-AF65-F5344CB8AC3E}">
        <p14:creationId xmlns:p14="http://schemas.microsoft.com/office/powerpoint/2010/main" val="93123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e</a:t>
            </a:r>
            <a:r>
              <a:rPr lang="tr-TR" dirty="0" smtClean="0"/>
              <a:t>-Müfredat Nedir?</a:t>
            </a:r>
            <a:endParaRPr lang="tr-TR" dirty="0"/>
          </a:p>
        </p:txBody>
      </p:sp>
      <p:sp>
        <p:nvSpPr>
          <p:cNvPr id="7171" name="2 İçerik Yer Tutucusu"/>
          <p:cNvSpPr>
            <a:spLocks noGrp="1"/>
          </p:cNvSpPr>
          <p:nvPr>
            <p:ph idx="1"/>
          </p:nvPr>
        </p:nvSpPr>
        <p:spPr>
          <a:xfrm>
            <a:off x="153852" y="1179415"/>
            <a:ext cx="8856984" cy="5688632"/>
          </a:xfrm>
        </p:spPr>
        <p:txBody>
          <a:bodyPr>
            <a:normAutofit fontScale="47500" lnSpcReduction="20000"/>
          </a:bodyPr>
          <a:lstStyle/>
          <a:p>
            <a:pPr algn="just"/>
            <a:r>
              <a:rPr lang="tr-TR" sz="6000" b="1" dirty="0"/>
              <a:t>Millî Eğitim Bakanlığı’nın eğitim ve öğretim işlerini planlayan, program yapılarını ve içeriklerini belirleyen kurumu Talim ve Terbiye Kurulu Başkanlığıdır</a:t>
            </a:r>
            <a:r>
              <a:rPr lang="tr-TR" sz="6000" b="1" dirty="0" smtClean="0"/>
              <a:t>.</a:t>
            </a:r>
          </a:p>
          <a:p>
            <a:pPr marL="0" indent="0" algn="just">
              <a:buNone/>
            </a:pPr>
            <a:endParaRPr lang="tr-TR" sz="6000" b="1" dirty="0"/>
          </a:p>
          <a:p>
            <a:pPr algn="just"/>
            <a:r>
              <a:rPr lang="tr-TR" sz="6000" b="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6000" b="1" dirty="0" smtClean="0"/>
              <a:t>.</a:t>
            </a:r>
          </a:p>
          <a:p>
            <a:pPr marL="0" indent="0">
              <a:buNone/>
            </a:pPr>
            <a:endParaRPr lang="tr-TR" sz="6200" b="1" dirty="0" smtClean="0"/>
          </a:p>
          <a:p>
            <a:pPr algn="just" eaLnBrk="1" hangingPunct="1"/>
            <a:endParaRPr lang="tr-TR" altLang="tr-TR" sz="2400" dirty="0" smtClean="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70000" lnSpcReduction="20000"/>
          </a:bodyPr>
          <a:lstStyle/>
          <a:p>
            <a:pPr marL="0" indent="0" algn="ctr">
              <a:buNone/>
            </a:pPr>
            <a:r>
              <a:rPr lang="tr-TR" b="1" dirty="0">
                <a:solidFill>
                  <a:schemeClr val="tx2"/>
                </a:solidFill>
              </a:rPr>
              <a:t>Eğitim Kurumu Sınıf/Alan Zümreleri Toplantılarında Dikkat Edilecek Hususlar </a:t>
            </a:r>
            <a:endParaRPr lang="tr-TR" dirty="0">
              <a:solidFill>
                <a:schemeClr val="tx2"/>
              </a:solidFill>
            </a:endParaRPr>
          </a:p>
          <a:p>
            <a:pPr marL="0" indent="0">
              <a:buNone/>
            </a:pPr>
            <a:endParaRPr lang="tr-TR" b="1" dirty="0" smtClean="0"/>
          </a:p>
          <a:p>
            <a:pPr marL="0" indent="0">
              <a:buNone/>
            </a:pPr>
            <a:r>
              <a:rPr lang="tr-TR" b="1" dirty="0" smtClean="0"/>
              <a:t>1</a:t>
            </a:r>
            <a:r>
              <a:rPr lang="tr-TR" b="1" dirty="0"/>
              <a:t>. Kurulun başkanı ilk toplantıda kendi aralarından oylama ile seçilir. </a:t>
            </a:r>
            <a:endParaRPr lang="tr-TR" dirty="0"/>
          </a:p>
          <a:p>
            <a:endParaRPr lang="tr-TR" dirty="0"/>
          </a:p>
          <a:p>
            <a:pPr marL="0" indent="0">
              <a:buNone/>
            </a:pPr>
            <a:r>
              <a:rPr lang="tr-TR" b="1" dirty="0"/>
              <a:t>2. Zorunlu bir durum olmadığı sürece 2 yıl süreyle kurulun başkanı değiştirilmez. </a:t>
            </a:r>
            <a:endParaRPr lang="tr-TR" dirty="0"/>
          </a:p>
          <a:p>
            <a:endParaRPr lang="tr-TR" dirty="0"/>
          </a:p>
          <a:p>
            <a:pPr marL="0" indent="0">
              <a:buNone/>
            </a:pPr>
            <a:r>
              <a:rPr lang="tr-TR" b="1" dirty="0"/>
              <a:t>3. Aynı şekilde yedek başkan seçilir. </a:t>
            </a:r>
            <a:endParaRPr lang="tr-TR" dirty="0"/>
          </a:p>
          <a:p>
            <a:endParaRPr lang="tr-TR" dirty="0"/>
          </a:p>
          <a:p>
            <a:pPr marL="0" indent="0">
              <a:buNone/>
            </a:pPr>
            <a:r>
              <a:rPr lang="tr-TR" b="1" dirty="0"/>
              <a:t>4. Toplantı en az 5 gün öncesinden katılımcılarına sistem üzerinden duyurulur. </a:t>
            </a:r>
            <a:endParaRPr lang="tr-TR" dirty="0"/>
          </a:p>
          <a:p>
            <a:endParaRPr lang="tr-TR" dirty="0"/>
          </a:p>
          <a:p>
            <a:pPr marL="0" indent="0">
              <a:buNone/>
            </a:pPr>
            <a:r>
              <a:rPr lang="tr-TR" b="1" dirty="0"/>
              <a:t>5. Kurulun sekretarya işleri kurul başkanı tarafından yürütülür. </a:t>
            </a:r>
            <a:endParaRPr lang="tr-TR" dirty="0"/>
          </a:p>
          <a:p>
            <a:endParaRPr lang="tr-TR" dirty="0"/>
          </a:p>
          <a:p>
            <a:pPr marL="0" indent="0">
              <a:buNone/>
            </a:pPr>
            <a:r>
              <a:rPr lang="tr-TR" b="1" dirty="0"/>
              <a:t>6. Kurul başkanının onayından sonra işleme girer. </a:t>
            </a:r>
            <a:endParaRPr lang="tr-TR" dirty="0"/>
          </a:p>
          <a:p>
            <a:pPr marL="0" indent="0">
              <a:buNone/>
            </a:pPr>
            <a:endParaRPr lang="tr-TR" dirty="0"/>
          </a:p>
        </p:txBody>
      </p:sp>
    </p:spTree>
    <p:extLst>
      <p:ext uri="{BB962C8B-B14F-4D97-AF65-F5344CB8AC3E}">
        <p14:creationId xmlns:p14="http://schemas.microsoft.com/office/powerpoint/2010/main" val="365922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712968" cy="5472608"/>
          </a:xfrm>
        </p:spPr>
        <p:txBody>
          <a:bodyPr>
            <a:normAutofit fontScale="92500" lnSpcReduction="20000"/>
          </a:bodyPr>
          <a:lstStyle/>
          <a:p>
            <a:pPr marL="0" indent="0" algn="ctr">
              <a:buNone/>
            </a:pPr>
            <a:r>
              <a:rPr lang="tr-TR" b="1" dirty="0">
                <a:solidFill>
                  <a:schemeClr val="tx2"/>
                </a:solidFill>
              </a:rPr>
              <a:t>Rehberlik ve Psikolojik Danışma Hizmetleri Yürütme Komisyonu </a:t>
            </a:r>
            <a:endParaRPr lang="tr-TR" dirty="0">
              <a:solidFill>
                <a:schemeClr val="tx2"/>
              </a:solidFill>
            </a:endParaRPr>
          </a:p>
          <a:p>
            <a:pPr marL="0" indent="0">
              <a:buNone/>
            </a:pPr>
            <a:r>
              <a:rPr lang="tr-TR" b="1" dirty="0"/>
              <a:t>(MİLLÎ EĞİTİM BAKANLIĞI REHBERLİK VE PSİKOLOJİK DANIŞMA HİZMETLERİ YÖNETMELİĞİNE GÖRE) </a:t>
            </a:r>
            <a:endParaRPr lang="tr-TR" dirty="0"/>
          </a:p>
          <a:p>
            <a:pPr marL="0" indent="0">
              <a:buNone/>
            </a:pPr>
            <a:r>
              <a:rPr lang="tr-TR" b="1" dirty="0"/>
              <a:t>Madde 45 - </a:t>
            </a:r>
            <a:r>
              <a:rPr lang="tr-TR" dirty="0"/>
              <a:t>Her eğitim-öğretim kurumunda rehberlik ve psikolojik danışma hizmetlerinin planlanması, eş güdümün ve kurum içindeki iş birliğinin sağlanması amacıyla rehberlik ve psikolojik danışma hizmetleri yürütme komisyonu oluşturulur</a:t>
            </a:r>
            <a:r>
              <a:rPr lang="tr-TR" dirty="0" smtClean="0"/>
              <a:t>.</a:t>
            </a:r>
          </a:p>
          <a:p>
            <a:pPr marL="0" indent="0">
              <a:buNone/>
            </a:pPr>
            <a:r>
              <a:rPr lang="tr-TR" b="1" dirty="0"/>
              <a:t>Toplantı Tarihleri </a:t>
            </a:r>
            <a:endParaRPr lang="tr-TR" dirty="0"/>
          </a:p>
          <a:p>
            <a:pPr marL="0" indent="0">
              <a:buNone/>
            </a:pPr>
            <a:r>
              <a:rPr lang="tr-TR" b="1" dirty="0"/>
              <a:t>1. </a:t>
            </a:r>
            <a:r>
              <a:rPr lang="tr-TR" dirty="0"/>
              <a:t>Ders yılında birinci ve ikinci dönemin başladığı ilk ay içinde, </a:t>
            </a:r>
          </a:p>
          <a:p>
            <a:pPr marL="0" indent="0">
              <a:buNone/>
            </a:pPr>
            <a:r>
              <a:rPr lang="tr-TR" b="1" dirty="0"/>
              <a:t>2. </a:t>
            </a:r>
            <a:r>
              <a:rPr lang="tr-TR" dirty="0"/>
              <a:t>Ders yılının tamamlandığı son ay içerisinde. </a:t>
            </a:r>
          </a:p>
          <a:p>
            <a:pPr marL="0" indent="0">
              <a:buNone/>
            </a:pPr>
            <a:endParaRPr lang="tr-TR" dirty="0"/>
          </a:p>
        </p:txBody>
      </p:sp>
    </p:spTree>
    <p:extLst>
      <p:ext uri="{BB962C8B-B14F-4D97-AF65-F5344CB8AC3E}">
        <p14:creationId xmlns:p14="http://schemas.microsoft.com/office/powerpoint/2010/main" val="154988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a:bodyPr>
          <a:lstStyle/>
          <a:p>
            <a:pPr marL="0" indent="0" algn="ctr">
              <a:buNone/>
            </a:pPr>
            <a:r>
              <a:rPr lang="tr-TR" b="1" dirty="0">
                <a:solidFill>
                  <a:schemeClr val="tx2"/>
                </a:solidFill>
              </a:rPr>
              <a:t>Rehberlik ve Psikolojik Danışma Hizmetleri Yürütme Komisyonu Toplantılarında Dikkat Edilecek Hususlar </a:t>
            </a:r>
            <a:endParaRPr lang="tr-TR" dirty="0">
              <a:solidFill>
                <a:schemeClr val="tx2"/>
              </a:solidFill>
            </a:endParaRPr>
          </a:p>
          <a:p>
            <a:pPr marL="0" indent="0">
              <a:buNone/>
            </a:pPr>
            <a:r>
              <a:rPr lang="tr-TR" b="1" dirty="0"/>
              <a:t>1. Komisyonun başkanı eğitim kurumu müdürüdür. </a:t>
            </a:r>
            <a:endParaRPr lang="tr-TR" dirty="0" smtClean="0"/>
          </a:p>
          <a:p>
            <a:pPr marL="0" indent="0">
              <a:buNone/>
            </a:pPr>
            <a:endParaRPr lang="tr-TR" dirty="0" smtClean="0"/>
          </a:p>
          <a:p>
            <a:pPr marL="0" indent="0">
              <a:buNone/>
            </a:pPr>
            <a:r>
              <a:rPr lang="tr-TR" b="1" dirty="0" smtClean="0"/>
              <a:t>2</a:t>
            </a:r>
            <a:r>
              <a:rPr lang="tr-TR" b="1" dirty="0"/>
              <a:t>. Rehberlik ve psikolojik danışma servisindeki psikolojik danışmanlar bu komisyonun sürekli üyesidir. Diğer üyeler her ders yılı başında öğretmenler kurulunda yeniden belirlenir. </a:t>
            </a:r>
            <a:endParaRPr lang="tr-TR" b="1" dirty="0" smtClean="0"/>
          </a:p>
          <a:p>
            <a:endParaRPr lang="tr-TR" dirty="0"/>
          </a:p>
          <a:p>
            <a:pPr marL="0" indent="0">
              <a:buNone/>
            </a:pPr>
            <a:r>
              <a:rPr lang="tr-TR" b="1" dirty="0"/>
              <a:t>3. Komisyon kararları eğitim kurumu müdürü onayından sonra işleme girer. </a:t>
            </a:r>
            <a:endParaRPr lang="tr-TR" dirty="0"/>
          </a:p>
          <a:p>
            <a:endParaRPr lang="tr-TR" dirty="0"/>
          </a:p>
          <a:p>
            <a:pPr marL="0" indent="0">
              <a:buNone/>
            </a:pPr>
            <a:endParaRPr lang="tr-TR" dirty="0"/>
          </a:p>
        </p:txBody>
      </p:sp>
    </p:spTree>
    <p:extLst>
      <p:ext uri="{BB962C8B-B14F-4D97-AF65-F5344CB8AC3E}">
        <p14:creationId xmlns:p14="http://schemas.microsoft.com/office/powerpoint/2010/main" val="384843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07504" y="1052736"/>
            <a:ext cx="8856984" cy="5688632"/>
          </a:xfrm>
        </p:spPr>
        <p:txBody>
          <a:bodyPr>
            <a:normAutofit fontScale="85000" lnSpcReduction="10000"/>
          </a:bodyPr>
          <a:lstStyle/>
          <a:p>
            <a:pPr marL="0" indent="0" algn="ctr">
              <a:buNone/>
            </a:pPr>
            <a:r>
              <a:rPr lang="tr-TR" b="1" dirty="0">
                <a:solidFill>
                  <a:schemeClr val="tx2"/>
                </a:solidFill>
              </a:rPr>
              <a:t>Sosyal Etkinlikler Kurulu </a:t>
            </a:r>
            <a:endParaRPr lang="tr-TR" dirty="0">
              <a:solidFill>
                <a:schemeClr val="tx2"/>
              </a:solidFill>
            </a:endParaRPr>
          </a:p>
          <a:p>
            <a:pPr marL="0" indent="0">
              <a:buNone/>
            </a:pPr>
            <a:r>
              <a:rPr lang="tr-TR" b="1" dirty="0"/>
              <a:t>(MİLLÎ EĞİTİM BAKANLIĞI İLKÖĞRETİM VE ORTA ÖĞRETİM KURUMLARI SOSYAL ETKİNLİKLER YÖNETMELİĞİNE GÖRE) </a:t>
            </a:r>
            <a:endParaRPr lang="tr-TR" dirty="0"/>
          </a:p>
          <a:p>
            <a:pPr marL="0" indent="0">
              <a:buNone/>
            </a:pPr>
            <a:r>
              <a:rPr lang="tr-TR" b="1" dirty="0"/>
              <a:t>Madde 8 - </a:t>
            </a:r>
            <a:r>
              <a:rPr lang="tr-TR"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a:t>
            </a:r>
          </a:p>
          <a:p>
            <a:pPr marL="0" indent="0">
              <a:buNone/>
            </a:pPr>
            <a:r>
              <a:rPr lang="tr-TR" dirty="0"/>
              <a:t>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val="350805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0" y="980728"/>
            <a:ext cx="5724939" cy="5877272"/>
          </a:xfrm>
          <a:prstGeom prst="rect">
            <a:avLst/>
          </a:prstGeom>
        </p:spPr>
      </p:pic>
    </p:spTree>
    <p:extLst>
      <p:ext uri="{BB962C8B-B14F-4D97-AF65-F5344CB8AC3E}">
        <p14:creationId xmlns:p14="http://schemas.microsoft.com/office/powerpoint/2010/main" val="326485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76" y="980728"/>
            <a:ext cx="5804647" cy="5877272"/>
          </a:xfrm>
          <a:prstGeom prst="rect">
            <a:avLst/>
          </a:prstGeom>
        </p:spPr>
      </p:pic>
    </p:spTree>
    <p:extLst>
      <p:ext uri="{BB962C8B-B14F-4D97-AF65-F5344CB8AC3E}">
        <p14:creationId xmlns:p14="http://schemas.microsoft.com/office/powerpoint/2010/main" val="184869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63" y="980728"/>
            <a:ext cx="7398274" cy="5877272"/>
          </a:xfrm>
          <a:prstGeom prst="rect">
            <a:avLst/>
          </a:prstGeom>
        </p:spPr>
      </p:pic>
    </p:spTree>
    <p:extLst>
      <p:ext uri="{BB962C8B-B14F-4D97-AF65-F5344CB8AC3E}">
        <p14:creationId xmlns:p14="http://schemas.microsoft.com/office/powerpoint/2010/main" val="2190102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19" y="980728"/>
            <a:ext cx="8553450" cy="8191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1700807"/>
            <a:ext cx="8582025" cy="5157193"/>
          </a:xfrm>
          <a:prstGeom prst="rect">
            <a:avLst/>
          </a:prstGeom>
        </p:spPr>
      </p:pic>
    </p:spTree>
    <p:extLst>
      <p:ext uri="{BB962C8B-B14F-4D97-AF65-F5344CB8AC3E}">
        <p14:creationId xmlns:p14="http://schemas.microsoft.com/office/powerpoint/2010/main" val="80375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3" y="943067"/>
            <a:ext cx="8572500" cy="5429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5" y="1485992"/>
            <a:ext cx="5868649" cy="5372008"/>
          </a:xfrm>
          <a:prstGeom prst="rect">
            <a:avLst/>
          </a:prstGeom>
        </p:spPr>
      </p:pic>
    </p:spTree>
    <p:extLst>
      <p:ext uri="{BB962C8B-B14F-4D97-AF65-F5344CB8AC3E}">
        <p14:creationId xmlns:p14="http://schemas.microsoft.com/office/powerpoint/2010/main" val="1277760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28" y="980728"/>
            <a:ext cx="5876144" cy="5877272"/>
          </a:xfrm>
          <a:prstGeom prst="rect">
            <a:avLst/>
          </a:prstGeom>
        </p:spPr>
      </p:pic>
    </p:spTree>
    <p:extLst>
      <p:ext uri="{BB962C8B-B14F-4D97-AF65-F5344CB8AC3E}">
        <p14:creationId xmlns:p14="http://schemas.microsoft.com/office/powerpoint/2010/main" val="74367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 </a:t>
            </a:r>
            <a:r>
              <a:rPr lang="tr-TR" dirty="0"/>
              <a:t>Nedir?</a:t>
            </a:r>
          </a:p>
        </p:txBody>
      </p:sp>
      <p:sp>
        <p:nvSpPr>
          <p:cNvPr id="3" name="İçerik Yer Tutucusu 2"/>
          <p:cNvSpPr>
            <a:spLocks noGrp="1"/>
          </p:cNvSpPr>
          <p:nvPr>
            <p:ph idx="1"/>
          </p:nvPr>
        </p:nvSpPr>
        <p:spPr>
          <a:xfrm>
            <a:off x="179512" y="1124744"/>
            <a:ext cx="8856984" cy="5616624"/>
          </a:xfrm>
        </p:spPr>
        <p:txBody>
          <a:bodyPr>
            <a:normAutofit fontScale="62500" lnSpcReduction="20000"/>
          </a:bodyPr>
          <a:lstStyle/>
          <a:p>
            <a:pPr algn="just"/>
            <a:r>
              <a:rPr lang="tr-TR" sz="3900" b="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3900" b="1" dirty="0"/>
          </a:p>
          <a:p>
            <a:pPr algn="just"/>
            <a:r>
              <a:rPr lang="tr-TR" sz="3900" b="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Tree>
    <p:extLst>
      <p:ext uri="{BB962C8B-B14F-4D97-AF65-F5344CB8AC3E}">
        <p14:creationId xmlns:p14="http://schemas.microsoft.com/office/powerpoint/2010/main" val="771269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728"/>
            <a:ext cx="7675049" cy="5846805"/>
          </a:xfrm>
          <a:prstGeom prst="rect">
            <a:avLst/>
          </a:prstGeom>
        </p:spPr>
      </p:pic>
    </p:spTree>
    <p:extLst>
      <p:ext uri="{BB962C8B-B14F-4D97-AF65-F5344CB8AC3E}">
        <p14:creationId xmlns:p14="http://schemas.microsoft.com/office/powerpoint/2010/main" val="1562200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96752"/>
            <a:ext cx="9108504" cy="5661248"/>
          </a:xfrm>
          <a:prstGeom prst="rect">
            <a:avLst/>
          </a:prstGeom>
        </p:spPr>
      </p:pic>
    </p:spTree>
    <p:extLst>
      <p:ext uri="{BB962C8B-B14F-4D97-AF65-F5344CB8AC3E}">
        <p14:creationId xmlns:p14="http://schemas.microsoft.com/office/powerpoint/2010/main" val="778328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p:txBody>
          <a:bodyPr/>
          <a:lstStyle/>
          <a:p>
            <a:pPr marL="0" indent="0" algn="ctr">
              <a:buNone/>
            </a:pPr>
            <a:endParaRPr lang="tr-TR" b="1" dirty="0">
              <a:solidFill>
                <a:srgbClr val="FF0000"/>
              </a:solidFill>
            </a:endParaRPr>
          </a:p>
          <a:p>
            <a:pPr marL="0" indent="0" algn="ctr">
              <a:buNone/>
            </a:pPr>
            <a:r>
              <a:rPr lang="tr-TR" b="1" dirty="0" smtClean="0">
                <a:solidFill>
                  <a:srgbClr val="FF0000"/>
                </a:solidFill>
              </a:rPr>
              <a:t>SAMANDAĞ</a:t>
            </a:r>
            <a:endParaRPr lang="tr-TR" b="1" dirty="0" smtClean="0">
              <a:solidFill>
                <a:srgbClr val="FF0000"/>
              </a:solidFill>
            </a:endParaRPr>
          </a:p>
          <a:p>
            <a:pPr marL="0" indent="0" algn="ctr">
              <a:buNone/>
            </a:pPr>
            <a:r>
              <a:rPr lang="tr-TR" b="1" dirty="0" smtClean="0">
                <a:solidFill>
                  <a:srgbClr val="FF0000"/>
                </a:solidFill>
              </a:rPr>
              <a:t>İLÇE MİLLİ </a:t>
            </a:r>
            <a:r>
              <a:rPr lang="tr-TR" b="1" dirty="0" smtClean="0">
                <a:solidFill>
                  <a:srgbClr val="FF0000"/>
                </a:solidFill>
              </a:rPr>
              <a:t>EĞİTİM MÜDÜRLÜĞÜ</a:t>
            </a:r>
          </a:p>
          <a:p>
            <a:pPr marL="0" indent="0" algn="ctr">
              <a:buNone/>
            </a:pPr>
            <a:r>
              <a:rPr lang="tr-TR" b="1" dirty="0" smtClean="0">
                <a:solidFill>
                  <a:srgbClr val="FF0000"/>
                </a:solidFill>
              </a:rPr>
              <a:t>                          </a:t>
            </a:r>
          </a:p>
          <a:p>
            <a:pPr marL="0" indent="0" algn="ctr">
              <a:buNone/>
            </a:pPr>
            <a:r>
              <a:rPr lang="tr-TR" b="1" dirty="0">
                <a:solidFill>
                  <a:srgbClr val="FF0000"/>
                </a:solidFill>
              </a:rPr>
              <a:t> </a:t>
            </a:r>
            <a:r>
              <a:rPr lang="tr-TR" b="1" dirty="0" smtClean="0">
                <a:solidFill>
                  <a:srgbClr val="FF0000"/>
                </a:solidFill>
              </a:rPr>
              <a:t>                              </a:t>
            </a:r>
            <a:r>
              <a:rPr lang="tr-TR" sz="2800" b="1" dirty="0" smtClean="0">
                <a:solidFill>
                  <a:srgbClr val="FF0000"/>
                </a:solidFill>
              </a:rPr>
              <a:t>2017-2018</a:t>
            </a:r>
            <a:endParaRPr lang="tr-TR" sz="2800" b="1" dirty="0">
              <a:solidFill>
                <a:srgbClr val="FF0000"/>
              </a:solidFill>
            </a:endParaRPr>
          </a:p>
        </p:txBody>
      </p:sp>
    </p:spTree>
    <p:extLst>
      <p:ext uri="{BB962C8B-B14F-4D97-AF65-F5344CB8AC3E}">
        <p14:creationId xmlns:p14="http://schemas.microsoft.com/office/powerpoint/2010/main" val="11534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Müfredat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 y="908720"/>
            <a:ext cx="9135549" cy="5949280"/>
          </a:xfrm>
          <a:prstGeom prst="rect">
            <a:avLst/>
          </a:prstGeom>
        </p:spPr>
      </p:pic>
    </p:spTree>
    <p:extLst>
      <p:ext uri="{BB962C8B-B14F-4D97-AF65-F5344CB8AC3E}">
        <p14:creationId xmlns:p14="http://schemas.microsoft.com/office/powerpoint/2010/main" val="264366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e- Müfredat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345291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 Müfredat</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49280"/>
          </a:xfrm>
          <a:prstGeom prst="rect">
            <a:avLst/>
          </a:prstGeom>
        </p:spPr>
      </p:pic>
    </p:spTree>
    <p:extLst>
      <p:ext uri="{BB962C8B-B14F-4D97-AF65-F5344CB8AC3E}">
        <p14:creationId xmlns:p14="http://schemas.microsoft.com/office/powerpoint/2010/main" val="40049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Kurumu İşlemleri</a:t>
            </a:r>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904656"/>
          </a:xfrm>
          <a:prstGeom prst="rect">
            <a:avLst/>
          </a:prstGeom>
        </p:spPr>
      </p:pic>
    </p:spTree>
    <p:extLst>
      <p:ext uri="{BB962C8B-B14F-4D97-AF65-F5344CB8AC3E}">
        <p14:creationId xmlns:p14="http://schemas.microsoft.com/office/powerpoint/2010/main" val="297742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43459"/>
            <a:ext cx="9073008" cy="5849888"/>
          </a:xfrm>
          <a:prstGeom prst="rect">
            <a:avLst/>
          </a:prstGeom>
        </p:spPr>
      </p:pic>
    </p:spTree>
    <p:extLst>
      <p:ext uri="{BB962C8B-B14F-4D97-AF65-F5344CB8AC3E}">
        <p14:creationId xmlns:p14="http://schemas.microsoft.com/office/powerpoint/2010/main" val="175281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lnSpcReduction="10000"/>
          </a:bodyPr>
          <a:lstStyle/>
          <a:p>
            <a:pPr marL="0" indent="0">
              <a:buNone/>
            </a:pPr>
            <a:r>
              <a:rPr lang="tr-TR" dirty="0"/>
              <a:t> </a:t>
            </a:r>
            <a:r>
              <a:rPr lang="tr-TR" dirty="0" smtClean="0"/>
              <a:t>   </a:t>
            </a:r>
            <a:r>
              <a:rPr lang="tr-TR" b="1" dirty="0" smtClean="0">
                <a:solidFill>
                  <a:schemeClr val="tx2"/>
                </a:solidFill>
              </a:rPr>
              <a:t>EĞİTİM </a:t>
            </a:r>
            <a:r>
              <a:rPr lang="tr-TR" b="1" dirty="0">
                <a:solidFill>
                  <a:schemeClr val="tx2"/>
                </a:solidFill>
              </a:rPr>
              <a:t>KURUMLARI İŞLEMLERİ </a:t>
            </a:r>
            <a:endParaRPr lang="tr-TR" dirty="0">
              <a:solidFill>
                <a:schemeClr val="tx2"/>
              </a:solidFill>
            </a:endParaRPr>
          </a:p>
          <a:p>
            <a:r>
              <a:rPr lang="tr-TR" b="1" i="1" dirty="0"/>
              <a:t>Öğretmenler Kurulu </a:t>
            </a:r>
            <a:endParaRPr lang="tr-TR" dirty="0"/>
          </a:p>
          <a:p>
            <a:r>
              <a:rPr lang="tr-TR" b="1" i="1" dirty="0"/>
              <a:t>Sınıf/Şube Öğretmenler Kurulu </a:t>
            </a:r>
            <a:endParaRPr lang="tr-TR" dirty="0"/>
          </a:p>
          <a:p>
            <a:r>
              <a:rPr lang="tr-TR" b="1" i="1" dirty="0"/>
              <a:t>Eğitim Kurumu Sınıf/Alan Zümre Başkanları Kurulu </a:t>
            </a:r>
            <a:endParaRPr lang="tr-TR" dirty="0"/>
          </a:p>
          <a:p>
            <a:r>
              <a:rPr lang="tr-TR" b="1" i="1" dirty="0"/>
              <a:t>Eğitim Kurumu Sınıf/Alan Zümreleri </a:t>
            </a:r>
            <a:endParaRPr lang="tr-TR" dirty="0"/>
          </a:p>
          <a:p>
            <a:r>
              <a:rPr lang="tr-TR" b="1" i="1" dirty="0"/>
              <a:t>Rehberlik ve Psikolojik Danışma Hizmetleri Yürütme Komisyonu </a:t>
            </a:r>
            <a:endParaRPr lang="tr-TR" dirty="0"/>
          </a:p>
          <a:p>
            <a:r>
              <a:rPr lang="tr-TR" b="1" i="1" dirty="0"/>
              <a:t>Sosyal Etkinlikler Kurulu </a:t>
            </a:r>
            <a:endParaRPr lang="tr-TR" b="1" i="1" dirty="0" smtClean="0"/>
          </a:p>
          <a:p>
            <a:r>
              <a:rPr lang="tr-TR" b="1" i="1" dirty="0" smtClean="0"/>
              <a:t>Eğitim Kurullarınca Alınabilecek Raporlar</a:t>
            </a:r>
            <a:endParaRPr lang="tr-TR" dirty="0"/>
          </a:p>
        </p:txBody>
      </p:sp>
    </p:spTree>
    <p:extLst>
      <p:ext uri="{BB962C8B-B14F-4D97-AF65-F5344CB8AC3E}">
        <p14:creationId xmlns:p14="http://schemas.microsoft.com/office/powerpoint/2010/main" val="1843974162"/>
      </p:ext>
    </p:extLst>
  </p:cSld>
  <p:clrMapOvr>
    <a:masterClrMapping/>
  </p:clrMapOvr>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1097</TotalTime>
  <Words>1392</Words>
  <Application>Microsoft Office PowerPoint</Application>
  <PresentationFormat>Ekran Gösterisi (4:3)</PresentationFormat>
  <Paragraphs>150</Paragraphs>
  <Slides>32</Slides>
  <Notes>3</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32</vt:i4>
      </vt:variant>
    </vt:vector>
  </HeadingPairs>
  <TitlesOfParts>
    <vt:vector size="35" baseType="lpstr">
      <vt:lpstr>Arial</vt:lpstr>
      <vt:lpstr>Calibri</vt:lpstr>
      <vt:lpstr>mgk1</vt:lpstr>
      <vt:lpstr>   Samandağ İlçe Milli Eğitim Müdürlüğü e-Müfredat Eğitim Kurumu İşlemleri  2017-2018</vt:lpstr>
      <vt:lpstr>e-Müfredat Nedir?</vt:lpstr>
      <vt:lpstr>e-Müfredat Nedir?</vt:lpstr>
      <vt:lpstr>e- Müfredat</vt:lpstr>
      <vt:lpstr>e- Müfredat</vt:lpstr>
      <vt:lpstr>e- Müfredat</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ronaldinho424</cp:lastModifiedBy>
  <cp:revision>122</cp:revision>
  <dcterms:created xsi:type="dcterms:W3CDTF">2012-02-22T07:31:13Z</dcterms:created>
  <dcterms:modified xsi:type="dcterms:W3CDTF">2017-12-25T06:57:31Z</dcterms:modified>
</cp:coreProperties>
</file>